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6858000" cx="12192000"/>
  <p:notesSz cx="6954825" cy="92408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59350" y="693050"/>
            <a:ext cx="4636775" cy="3465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95475" y="4389375"/>
            <a:ext cx="5563850" cy="41583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695475" y="4389375"/>
            <a:ext cx="5563850" cy="4158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59350" y="693050"/>
            <a:ext cx="4636775" cy="3465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idx="1" type="body"/>
          </p:nvPr>
        </p:nvSpPr>
        <p:spPr>
          <a:xfrm>
            <a:off x="695475" y="4389375"/>
            <a:ext cx="5563850" cy="4158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Shape 145"/>
          <p:cNvSpPr/>
          <p:nvPr>
            <p:ph idx="2" type="sldImg"/>
          </p:nvPr>
        </p:nvSpPr>
        <p:spPr>
          <a:xfrm>
            <a:off x="1159350" y="693050"/>
            <a:ext cx="4636775" cy="3465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idx="1" type="body"/>
          </p:nvPr>
        </p:nvSpPr>
        <p:spPr>
          <a:xfrm>
            <a:off x="695475" y="4389375"/>
            <a:ext cx="5563850" cy="4158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Shape 152"/>
          <p:cNvSpPr/>
          <p:nvPr>
            <p:ph idx="2" type="sldImg"/>
          </p:nvPr>
        </p:nvSpPr>
        <p:spPr>
          <a:xfrm>
            <a:off x="1159350" y="693050"/>
            <a:ext cx="4636775" cy="3465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idx="1" type="body"/>
          </p:nvPr>
        </p:nvSpPr>
        <p:spPr>
          <a:xfrm>
            <a:off x="695475" y="4389375"/>
            <a:ext cx="5563850" cy="4158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Shape 159"/>
          <p:cNvSpPr/>
          <p:nvPr>
            <p:ph idx="2" type="sldImg"/>
          </p:nvPr>
        </p:nvSpPr>
        <p:spPr>
          <a:xfrm>
            <a:off x="1159350" y="693050"/>
            <a:ext cx="4636775" cy="3465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idx="1" type="body"/>
          </p:nvPr>
        </p:nvSpPr>
        <p:spPr>
          <a:xfrm>
            <a:off x="695475" y="4389375"/>
            <a:ext cx="5563850" cy="4158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Shape 166"/>
          <p:cNvSpPr/>
          <p:nvPr>
            <p:ph idx="2" type="sldImg"/>
          </p:nvPr>
        </p:nvSpPr>
        <p:spPr>
          <a:xfrm>
            <a:off x="1159350" y="693050"/>
            <a:ext cx="4636775" cy="3465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idx="1" type="body"/>
          </p:nvPr>
        </p:nvSpPr>
        <p:spPr>
          <a:xfrm>
            <a:off x="695475" y="4389375"/>
            <a:ext cx="5563850" cy="4158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/>
          <p:nvPr>
            <p:ph idx="2" type="sldImg"/>
          </p:nvPr>
        </p:nvSpPr>
        <p:spPr>
          <a:xfrm>
            <a:off x="1159350" y="693050"/>
            <a:ext cx="4636775" cy="3465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idx="1" type="body"/>
          </p:nvPr>
        </p:nvSpPr>
        <p:spPr>
          <a:xfrm>
            <a:off x="695475" y="4389375"/>
            <a:ext cx="5563850" cy="4158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>
            <p:ph idx="2" type="sldImg"/>
          </p:nvPr>
        </p:nvSpPr>
        <p:spPr>
          <a:xfrm>
            <a:off x="1159350" y="693050"/>
            <a:ext cx="4636775" cy="3465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idx="1" type="body"/>
          </p:nvPr>
        </p:nvSpPr>
        <p:spPr>
          <a:xfrm>
            <a:off x="695475" y="4389375"/>
            <a:ext cx="5563850" cy="4158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Shape 103"/>
          <p:cNvSpPr/>
          <p:nvPr>
            <p:ph idx="2" type="sldImg"/>
          </p:nvPr>
        </p:nvSpPr>
        <p:spPr>
          <a:xfrm>
            <a:off x="1159350" y="693050"/>
            <a:ext cx="4636775" cy="3465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" type="body"/>
          </p:nvPr>
        </p:nvSpPr>
        <p:spPr>
          <a:xfrm>
            <a:off x="695475" y="4389375"/>
            <a:ext cx="5563850" cy="4158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/>
          <p:nvPr>
            <p:ph idx="2" type="sldImg"/>
          </p:nvPr>
        </p:nvSpPr>
        <p:spPr>
          <a:xfrm>
            <a:off x="1159350" y="693050"/>
            <a:ext cx="4636775" cy="3465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idx="1" type="body"/>
          </p:nvPr>
        </p:nvSpPr>
        <p:spPr>
          <a:xfrm>
            <a:off x="695475" y="4389375"/>
            <a:ext cx="5563850" cy="4158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/>
          <p:nvPr>
            <p:ph idx="2" type="sldImg"/>
          </p:nvPr>
        </p:nvSpPr>
        <p:spPr>
          <a:xfrm>
            <a:off x="1159350" y="693050"/>
            <a:ext cx="4636775" cy="3465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idx="1" type="body"/>
          </p:nvPr>
        </p:nvSpPr>
        <p:spPr>
          <a:xfrm>
            <a:off x="695475" y="4389375"/>
            <a:ext cx="5563850" cy="4158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Shape 123"/>
          <p:cNvSpPr/>
          <p:nvPr>
            <p:ph idx="2" type="sldImg"/>
          </p:nvPr>
        </p:nvSpPr>
        <p:spPr>
          <a:xfrm>
            <a:off x="1159350" y="693050"/>
            <a:ext cx="4636775" cy="3465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" type="body"/>
          </p:nvPr>
        </p:nvSpPr>
        <p:spPr>
          <a:xfrm>
            <a:off x="695475" y="4389375"/>
            <a:ext cx="5563850" cy="4158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Shape 131"/>
          <p:cNvSpPr/>
          <p:nvPr>
            <p:ph idx="2" type="sldImg"/>
          </p:nvPr>
        </p:nvSpPr>
        <p:spPr>
          <a:xfrm>
            <a:off x="1159350" y="693050"/>
            <a:ext cx="4636775" cy="3465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idx="1" type="body"/>
          </p:nvPr>
        </p:nvSpPr>
        <p:spPr>
          <a:xfrm>
            <a:off x="695475" y="4389375"/>
            <a:ext cx="5563850" cy="4158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Shape 138"/>
          <p:cNvSpPr/>
          <p:nvPr>
            <p:ph idx="2" type="sldImg"/>
          </p:nvPr>
        </p:nvSpPr>
        <p:spPr>
          <a:xfrm>
            <a:off x="1159350" y="693050"/>
            <a:ext cx="4636775" cy="34653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jpg"/><Relationship Id="rId4" Type="http://schemas.openxmlformats.org/officeDocument/2006/relationships/image" Target="../media/image3.jpg"/><Relationship Id="rId5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Relationship Id="rId4" Type="http://schemas.openxmlformats.org/officeDocument/2006/relationships/image" Target="../media/image3.jpg"/><Relationship Id="rId5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ctrTitle"/>
          </p:nvPr>
        </p:nvSpPr>
        <p:spPr>
          <a:xfrm>
            <a:off x="1472485" y="373487"/>
            <a:ext cx="9144000" cy="18872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b="1" i="0" lang="en-US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Historical Role of Women in Islam</a:t>
            </a:r>
            <a:endParaRPr b="1" i="0" sz="6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Shape 85"/>
          <p:cNvSpPr txBox="1"/>
          <p:nvPr>
            <p:ph idx="1" type="subTitle"/>
          </p:nvPr>
        </p:nvSpPr>
        <p:spPr>
          <a:xfrm>
            <a:off x="712629" y="5485536"/>
            <a:ext cx="4825285" cy="9948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30"/>
              <a:buFont typeface="Arial"/>
              <a:buNone/>
            </a:pPr>
            <a:r>
              <a:rPr b="0" i="0" lang="en-US" sz="333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Notes 3.3</a:t>
            </a:r>
            <a:endParaRPr/>
          </a:p>
          <a:p>
            <a:pPr indent="0" lvl="0" marL="0" marR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Font typeface="Arial"/>
              <a:buNone/>
            </a:pPr>
            <a:r>
              <a:rPr b="0" i="0" lang="en-US" sz="333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January _____, 2018</a:t>
            </a:r>
            <a:endParaRPr b="0" i="0" sz="333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cdn2-b.examiner.com/sites/default/files/styles/image_content_width/hash/87/f1/87f1c7bbbd0af546464edbc1a0837d48.jpg?itok=5zB86n3D" id="86" name="Shape 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8985" y="2350432"/>
            <a:ext cx="2857500" cy="304538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brecorder.com/images/pic2012/09/malala-yousafzai.jpg" id="87" name="Shape 8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66751" y="2428137"/>
            <a:ext cx="3516961" cy="274917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jesustomuslims.org/sites/default/files/field/image/woman-13.jpg" id="88" name="Shape 8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352282" y="2433144"/>
            <a:ext cx="2739196" cy="27441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‘A’ishah</a:t>
            </a:r>
            <a:endParaRPr b="1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838199" y="1825625"/>
            <a:ext cx="5897451" cy="43175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30"/>
              <a:buFont typeface="Arial"/>
              <a:buChar char="•"/>
            </a:pPr>
            <a:r>
              <a:rPr b="0" i="0" lang="en-US" sz="333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When he died, Muhammad had as many as 9 wives, all of whom he married after Khadijah’s death, including ‘Aishah</a:t>
            </a:r>
            <a:endParaRPr b="0" i="0" sz="333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Font typeface="Arial"/>
              <a:buChar char="•"/>
            </a:pPr>
            <a:r>
              <a:rPr b="0" i="0" lang="en-US" sz="333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Fiesty, outspoken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Font typeface="Arial"/>
              <a:buChar char="•"/>
            </a:pPr>
            <a:r>
              <a:rPr b="0" i="0" lang="en-US" sz="333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Much younger than Muhammad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330"/>
              <a:buFont typeface="Arial"/>
              <a:buChar char="•"/>
            </a:pPr>
            <a:r>
              <a:rPr b="0" i="0" lang="en-US" sz="333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Muhammad died in her lap</a:t>
            </a:r>
            <a:endParaRPr b="0" i="0" sz="333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www.ameenahsstore.com/images/products/books/Wives.jpg" id="149" name="Shape 149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07288" y="365125"/>
            <a:ext cx="4071573" cy="5756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idx="3" type="body"/>
          </p:nvPr>
        </p:nvSpPr>
        <p:spPr>
          <a:xfrm>
            <a:off x="6053071" y="386368"/>
            <a:ext cx="5615188" cy="191895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Fatima 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(daughter of Khadijah &amp; Muhammad)</a:t>
            </a:r>
            <a:endParaRPr b="1" i="0" sz="4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Shape 155"/>
          <p:cNvSpPr txBox="1"/>
          <p:nvPr>
            <p:ph idx="4" type="body"/>
          </p:nvPr>
        </p:nvSpPr>
        <p:spPr>
          <a:xfrm>
            <a:off x="6053071" y="2768959"/>
            <a:ext cx="5615187" cy="35545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only daughter of Muhammad to survive until after Muhammad’s death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She married Ali (Muhammad’s cousin)</a:t>
            </a:r>
            <a:endParaRPr b="0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d.gr-assets.com/books/1447206837l/27796970.jpg" id="156" name="Shape 156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1673" y="212598"/>
            <a:ext cx="3837904" cy="59770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6172199" y="386366"/>
            <a:ext cx="5457423" cy="122349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Women in Early Islam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566670" y="824248"/>
            <a:ext cx="5453130" cy="53527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Muhammad set aside one day of the week for women to take time from duties and learn from Him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Evidence they were part of the hijra and present in the Medina community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C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Story of Mary, mother of Jesus, is without Joseph</a:t>
            </a:r>
            <a:endParaRPr/>
          </a:p>
        </p:txBody>
      </p:sp>
      <p:pic>
        <p:nvPicPr>
          <p:cNvPr descr="http://realhistoryww.com/world_history/ancient/Images_Elam/Arabia_map.jpg" id="163" name="Shape 163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14114" y="1790163"/>
            <a:ext cx="5039686" cy="45503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type="title"/>
          </p:nvPr>
        </p:nvSpPr>
        <p:spPr>
          <a:xfrm>
            <a:off x="13952" y="362851"/>
            <a:ext cx="4913519" cy="9742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Modesty</a:t>
            </a:r>
            <a:endParaRPr b="1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s://scontent.fash1-1.fna.fbcdn.net/hphotos-xaf1/v/t1.0-9/1006135_10100357825566565_1619206163_n.jpg?oh=2fc00e5ab80a38086fb94f374c2829dc&amp;oe=5743AE13" id="169" name="Shape 16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952" y="1944711"/>
            <a:ext cx="4030226" cy="4030226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Shape 170"/>
          <p:cNvSpPr txBox="1"/>
          <p:nvPr>
            <p:ph idx="2" type="body"/>
          </p:nvPr>
        </p:nvSpPr>
        <p:spPr>
          <a:xfrm>
            <a:off x="5260416" y="231820"/>
            <a:ext cx="6523753" cy="64265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3000"/>
              <a:buFont typeface="Arial"/>
              <a:buChar char="•"/>
            </a:pPr>
            <a:r>
              <a:rPr b="0" i="0" lang="en-US" sz="3000" u="none" cap="none" strike="noStrike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The Qur’an has directives about modesty for both men AND women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030A0"/>
              </a:buClr>
              <a:buSzPts val="3000"/>
              <a:buFont typeface="Arial"/>
              <a:buChar char="•"/>
            </a:pPr>
            <a:r>
              <a:rPr b="0" i="0" lang="en-US" sz="3000" u="none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During Muhammad’s time, slave women weren’t allowed to cover their heads because head covering was a sign of social status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3000"/>
              <a:buFont typeface="Arial"/>
              <a:buChar char="•"/>
            </a:pPr>
            <a:r>
              <a:rPr b="0" i="0" lang="en-US" sz="3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Hadith: Muhammad indicated places that should remain covered by drawing circles to indicate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3000"/>
              <a:buFont typeface="Arial"/>
              <a:buChar char="•"/>
            </a:pPr>
            <a:r>
              <a:rPr b="0" i="0" lang="en-US" sz="3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Qur’an 33:53</a:t>
            </a:r>
            <a:endParaRPr/>
          </a:p>
          <a:p>
            <a:pPr indent="-228600" lvl="1" marL="685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70C0"/>
              </a:buClr>
              <a:buSzPts val="3000"/>
              <a:buFont typeface="Arial"/>
              <a:buChar char="•"/>
            </a:pPr>
            <a:r>
              <a:rPr b="0" i="0" lang="en-US" sz="30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Instructs Muhammad’s wives to veil their faces when out in public, BUT there were other specific directives for Muhammad’s wives</a:t>
            </a:r>
            <a:endParaRPr b="0" i="0" sz="30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muslimwriters.org/wp-content/uploads/2014/05/Veil.jpg" id="171" name="Shape 17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952" y="4393325"/>
            <a:ext cx="4351338" cy="238621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islam.ru/en/sites/default/files/img/story/2010/12/design.jpg" id="172" name="Shape 17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441085" y="2378351"/>
            <a:ext cx="2819331" cy="28193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437882" y="450761"/>
            <a:ext cx="8823437" cy="28591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Notes from TED Talk,</a:t>
            </a:r>
            <a:b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1" lang="en-US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“What Islam Really Says about Women”</a:t>
            </a:r>
            <a:endParaRPr b="1" i="1" sz="4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Image result for what islam really says about women" id="94" name="Shape 9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1319" y="450761"/>
            <a:ext cx="2536802" cy="2114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Notes from TED Talk,</a:t>
            </a:r>
            <a:b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1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“What Islam Really Says about Women”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Image result for what islam really says about women" id="100" name="Shape 10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2101" y="1812018"/>
            <a:ext cx="7894283" cy="44471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838200" y="10348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70"/>
              <a:buFont typeface="Calibri"/>
              <a:buNone/>
            </a:pPr>
            <a:r>
              <a:rPr b="0" i="0" lang="en-US" sz="477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“The only way to ensure the full participation of women globally is by reclaiming religion.”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838200" y="2871989"/>
            <a:ext cx="10515600" cy="33049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What does the speaker in the TED Talk mean by this statement? </a:t>
            </a:r>
            <a:endParaRPr b="0" i="0" sz="36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838200" y="10348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770"/>
              <a:buFont typeface="Calibri"/>
              <a:buNone/>
            </a:pPr>
            <a:r>
              <a:rPr b="0" i="0" lang="en-US" sz="477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Culture sometimes gets in the way of the true teachings of a religion.  </a:t>
            </a:r>
            <a:b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838200" y="2871989"/>
            <a:ext cx="10515600" cy="33049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Arial"/>
              <a:buChar char="•"/>
            </a:pPr>
            <a:r>
              <a:rPr b="0" i="0" lang="en-US" sz="36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What does this statement mean, and how does the TED Talk address this point?</a:t>
            </a:r>
            <a:endParaRPr b="0" i="0" sz="36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476518" y="373487"/>
            <a:ext cx="10877282" cy="1317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b="0" i="0" lang="en-US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It’s hard to generalize about Muslim women; there’s a big difference over class, culture, and time.</a:t>
            </a:r>
            <a:endParaRPr b="0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https://scontent.fash1-1.fna.fbcdn.net/hphotos-xaf1/v/t1.0-9/1006135_10100357825566565_1619206163_n.jpg?oh=2fc00e5ab80a38086fb94f374c2829dc&amp;oe=5743AE13" id="118" name="Shape 11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40662" y="2566048"/>
            <a:ext cx="4258613" cy="425861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muslimwriters.org/wp-content/uploads/2014/05/Veil.jpg" id="119" name="Shape 1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3815902"/>
            <a:ext cx="5486561" cy="30087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islam.ru/en/sites/default/files/img/story/2010/12/design.jpg" id="120" name="Shape 1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002087" y="2986086"/>
            <a:ext cx="3838575" cy="3838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5318975" y="244699"/>
            <a:ext cx="6555346" cy="14295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Women in Pre-Islamic Arabia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Shape 126"/>
          <p:cNvSpPr/>
          <p:nvPr>
            <p:ph idx="1" type="body"/>
          </p:nvPr>
        </p:nvSpPr>
        <p:spPr>
          <a:xfrm>
            <a:off x="272603" y="5293217"/>
            <a:ext cx="5594797" cy="1373142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2"/>
          </a:solidFill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28600" lvl="0" marL="22860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Era 1:  500-1400 CE</a:t>
            </a:r>
            <a:endParaRPr b="1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Shape 127"/>
          <p:cNvSpPr txBox="1"/>
          <p:nvPr>
            <p:ph idx="2" type="body"/>
          </p:nvPr>
        </p:nvSpPr>
        <p:spPr>
          <a:xfrm>
            <a:off x="6198898" y="1674254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Char char="•"/>
            </a:pPr>
            <a:r>
              <a:rPr b="0" i="0" lang="en-US" sz="3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Their status is debated</a:t>
            </a:r>
            <a:endParaRPr/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Char char="•"/>
            </a:pPr>
            <a:r>
              <a:rPr b="0" i="0" lang="en-US" sz="3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Matrilineal tribes existed, though not for the Quraysh</a:t>
            </a:r>
            <a:endParaRPr/>
          </a:p>
          <a:p>
            <a:pPr indent="-228600" lvl="0" marL="228600" marR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Char char="•"/>
            </a:pPr>
            <a:r>
              <a:rPr b="0" i="0" lang="en-US" sz="3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Evidence of female infanticide, inheritance of women when their husbands died</a:t>
            </a:r>
            <a:endParaRPr b="0" i="0" sz="3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realhistoryww.com/world_history/ancient/Images_Elam/Arabia_map.jpg" id="128" name="Shape 1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102" y="515156"/>
            <a:ext cx="4905375" cy="4429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566669" y="35224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Women in Muhammad’s Life 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566669" y="1825625"/>
            <a:ext cx="6375043" cy="4536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•"/>
            </a:pPr>
            <a:r>
              <a:rPr b="0" i="0" lang="en-US" sz="3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Muhammad had no siblings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•"/>
            </a:pPr>
            <a:r>
              <a:rPr b="0" i="0" lang="en-US" sz="3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Prophet had 4 daughters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•"/>
            </a:pPr>
            <a:r>
              <a:rPr b="0" i="0" lang="en-US" sz="3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 had 2 sons though they died as babies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Char char="•"/>
            </a:pPr>
            <a:r>
              <a:rPr b="0" i="0" lang="en-US" sz="3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 children but one come from his first wife, Khadijah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realhistoryww.com/world_history/ancient/Images_Elam/Arabia_map.jpg" id="135" name="Shape 135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27940" y="1825625"/>
            <a:ext cx="4653198" cy="4201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450761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Khadijah: the first believer</a:t>
            </a:r>
            <a:endParaRPr b="0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450761" y="1825624"/>
            <a:ext cx="5569039" cy="44850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Muhammad’s first wife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She was twice widowed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She was 40 yrs, He was 25 yrs</a:t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Hired Him as trade agent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“She believed in Muhammad before He believed!”</a:t>
            </a:r>
            <a:endParaRPr/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Muhammad is monogamous until Khadijah dies</a:t>
            </a:r>
            <a:endParaRPr/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roshnii179.files.wordpress.com/2014/05/marriage-khadija-raa-prophet-muhammad-pbuh.jpg" id="142" name="Shape 142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86137" y="1690688"/>
            <a:ext cx="6076472" cy="4388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